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1" r:id="rId6"/>
    <p:sldId id="312" r:id="rId7"/>
    <p:sldId id="313" r:id="rId8"/>
    <p:sldId id="314" r:id="rId9"/>
    <p:sldId id="315" r:id="rId10"/>
    <p:sldId id="316" r:id="rId11"/>
    <p:sldId id="317" r:id="rId12"/>
    <p:sldId id="318" r:id="rId13"/>
    <p:sldId id="319" r:id="rId14"/>
    <p:sldId id="320" r:id="rId15"/>
    <p:sldId id="321" r:id="rId16"/>
    <p:sldId id="322" r:id="rId17"/>
    <p:sldId id="323" r:id="rId18"/>
    <p:sldId id="324" r:id="rId19"/>
    <p:sldId id="325" r:id="rId20"/>
    <p:sldId id="326" r:id="rId21"/>
    <p:sldId id="32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20882" autoAdjust="0"/>
    <p:restoredTop sz="94619" autoAdjust="0"/>
  </p:normalViewPr>
  <p:slideViewPr>
    <p:cSldViewPr snapToGrid="0">
      <p:cViewPr varScale="1">
        <p:scale>
          <a:sx n="74" d="100"/>
          <a:sy n="74" d="100"/>
        </p:scale>
        <p:origin x="-342" y="-90"/>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pPr/>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 xmlns:a16="http://schemas.microsoft.com/office/drawing/2014/main" id="{CE39118B-B3AD-4BD4-BA22-DEFF4E76CE9A}"/>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pPr/>
              <a:t>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pPr/>
              <a:t>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pPr/>
              <a:t>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
        <p:nvSpPr>
          <p:cNvPr id="11" name="TextBox 10">
            <a:extLst>
              <a:ext uri="{FF2B5EF4-FFF2-40B4-BE49-F238E27FC236}">
                <a16:creationId xmlns=""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pPr/>
              <a:t>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pPr/>
              <a:t>2/29/2024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 xmlns:a16="http://schemas.microsoft.com/office/drawing/2014/main" id="{7E87C569-D426-4615-ADA7-B370EA98340A}"/>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 xmlns:a16="http://schemas.microsoft.com/office/drawing/2014/main" id="{7B353ED4-7AD0-46C9-88ED-1A16B1433AF7}"/>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 xmlns:a16="http://schemas.microsoft.com/office/drawing/2014/main" id="{F561D985-AD57-459A-B3A6-EBF296039766}"/>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pPr/>
              <a:t>2/29/2024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pPr/>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pPr/>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pPr/>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pPr/>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pPr/>
              <a:t>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 xmlns:a16="http://schemas.microsoft.com/office/drawing/2014/main" id="{37B721FF-D609-4D98-9D19-CF75AA8A54FC}"/>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 xmlns:a16="http://schemas.microsoft.com/office/drawing/2014/main" id="{073936BD-C868-433F-8E84-D6DD8E640E3E}"/>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pPr/>
              <a:t>2/29/2024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pPr/>
              <a:t>2/29/2024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pPr/>
              <a:t>2/29/2024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pPr/>
              <a:t>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 xmlns:a16="http://schemas.microsoft.com/office/drawing/2014/main" id="{4D06E496-ACBA-4063-B4A1-C5C484EE5A77}"/>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pPr/>
              <a:t>2/29/2024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pPr/>
              <a:t>2/29/2024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CA05AC74-6838-4CD9-B157-B3BB3E2F5415}"/>
              </a:ext>
              <a:ext uri="{C183D7F6-B498-43B3-948B-1728B52AA6E4}">
                <adec:decorative xmlns="" xmlns:adec="http://schemas.microsoft.com/office/drawing/2017/decorative" val="1"/>
              </a:ext>
            </a:extLst>
          </p:cNvPr>
          <p:cNvPicPr>
            <a:picLocks noChangeAspect="1"/>
          </p:cNvPicPr>
          <p:nvPr/>
        </p:nvPicPr>
        <p:blipFill rotWithShape="1">
          <a:blip r:embed="rId4">
            <a:extLst>
              <a:ext uri="{28A0092B-C50C-407E-A947-70E740481C1C}">
                <a14:useLocalDpi xmlns=""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 xmlns:a16="http://schemas.microsoft.com/office/drawing/2014/main" id="{608EAA06-5488-416B-B2B2-E5521301101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3200" dirty="0">
                <a:latin typeface="Times New Roman" panose="02020603050405020304" pitchFamily="18" charset="0"/>
                <a:cs typeface="Times New Roman" panose="02020603050405020304" pitchFamily="18" charset="0"/>
              </a:rPr>
              <a:t>Data Analysis For </a:t>
            </a:r>
            <a:r>
              <a:rPr lang="en-IN" sz="3200" b="0" i="0" dirty="0">
                <a:solidFill>
                  <a:srgbClr val="ECECEC"/>
                </a:solidFill>
                <a:effectLst/>
                <a:latin typeface="Times New Roman" panose="02020603050405020304" pitchFamily="18" charset="0"/>
                <a:cs typeface="Times New Roman" panose="02020603050405020304" pitchFamily="18" charset="0"/>
              </a:rPr>
              <a:t>Optimizing User Engagement: App &amp; Website Installations</a:t>
            </a:r>
            <a:endParaRPr lang="en-US" sz="32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 xmlns:a16="http://schemas.microsoft.com/office/drawing/2014/main" id="{DB93FB3F-A8D4-46D3-A1C6-C79C64563729}"/>
              </a:ext>
            </a:extLst>
          </p:cNvPr>
          <p:cNvSpPr>
            <a:spLocks noGrp="1"/>
          </p:cNvSpPr>
          <p:nvPr>
            <p:ph type="subTitle" idx="1"/>
          </p:nvPr>
        </p:nvSpPr>
        <p:spPr>
          <a:xfrm>
            <a:off x="2299448" y="4240585"/>
            <a:ext cx="2008010" cy="641791"/>
          </a:xfrm>
        </p:spPr>
        <p:txBody>
          <a:bodyPr>
            <a:normAutofit/>
          </a:bodyPr>
          <a:lstStyle/>
          <a:p>
            <a:pPr algn="l"/>
            <a:r>
              <a:rPr lang="en-US" sz="2800" dirty="0" err="1" smtClean="0">
                <a:solidFill>
                  <a:srgbClr val="FC05CB"/>
                </a:solidFill>
              </a:rPr>
              <a:t>Dhivya</a:t>
            </a:r>
            <a:r>
              <a:rPr lang="en-US" sz="2800" dirty="0" smtClean="0">
                <a:solidFill>
                  <a:srgbClr val="FC05CB"/>
                </a:solidFill>
              </a:rPr>
              <a:t> M</a:t>
            </a:r>
            <a:endParaRPr lang="en-US" sz="2800" dirty="0">
              <a:solidFill>
                <a:srgbClr val="FC05CB"/>
              </a:solidFill>
            </a:endParaRPr>
          </a:p>
        </p:txBody>
      </p:sp>
    </p:spTree>
    <p:extLst>
      <p:ext uri="{BB962C8B-B14F-4D97-AF65-F5344CB8AC3E}">
        <p14:creationId xmlns=""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A15529-FEAD-8B99-C06B-FC3054EF9E74}"/>
              </a:ext>
            </a:extLst>
          </p:cNvPr>
          <p:cNvSpPr>
            <a:spLocks noGrp="1"/>
          </p:cNvSpPr>
          <p:nvPr>
            <p:ph type="title"/>
          </p:nvPr>
        </p:nvSpPr>
        <p:spPr>
          <a:xfrm>
            <a:off x="0" y="-116542"/>
            <a:ext cx="10823804" cy="1257300"/>
          </a:xfrm>
        </p:spPr>
        <p:txBody>
          <a:bodyPr>
            <a:noAutofit/>
          </a:bodyPr>
          <a:lstStyle/>
          <a:p>
            <a:r>
              <a:rPr lang="en-IN" b="1" dirty="0">
                <a:effectLst/>
                <a:latin typeface="Times New Roman" panose="02020603050405020304" pitchFamily="18" charset="0"/>
                <a:cs typeface="Times New Roman" panose="02020603050405020304" pitchFamily="18" charset="0"/>
              </a:rPr>
              <a:t>User Age and Gender Conversion Analysis</a:t>
            </a:r>
          </a:p>
        </p:txBody>
      </p:sp>
      <p:pic>
        <p:nvPicPr>
          <p:cNvPr id="4" name="Picture 3">
            <a:extLst>
              <a:ext uri="{FF2B5EF4-FFF2-40B4-BE49-F238E27FC236}">
                <a16:creationId xmlns="" xmlns:a16="http://schemas.microsoft.com/office/drawing/2014/main" id="{2065E14A-C128-3431-88D8-F343C5D8D864}"/>
              </a:ext>
            </a:extLst>
          </p:cNvPr>
          <p:cNvPicPr>
            <a:picLocks noChangeAspect="1"/>
          </p:cNvPicPr>
          <p:nvPr/>
        </p:nvPicPr>
        <p:blipFill>
          <a:blip r:embed="rId2"/>
          <a:stretch>
            <a:fillRect/>
          </a:stretch>
        </p:blipFill>
        <p:spPr>
          <a:xfrm>
            <a:off x="280135" y="954549"/>
            <a:ext cx="3982583" cy="2612719"/>
          </a:xfrm>
          <a:prstGeom prst="rect">
            <a:avLst/>
          </a:prstGeom>
        </p:spPr>
      </p:pic>
      <p:pic>
        <p:nvPicPr>
          <p:cNvPr id="6" name="Picture 5">
            <a:extLst>
              <a:ext uri="{FF2B5EF4-FFF2-40B4-BE49-F238E27FC236}">
                <a16:creationId xmlns="" xmlns:a16="http://schemas.microsoft.com/office/drawing/2014/main" id="{29FC7C97-03F8-CE0F-17B6-CDEF7620542F}"/>
              </a:ext>
            </a:extLst>
          </p:cNvPr>
          <p:cNvPicPr>
            <a:picLocks noChangeAspect="1"/>
          </p:cNvPicPr>
          <p:nvPr/>
        </p:nvPicPr>
        <p:blipFill>
          <a:blip r:embed="rId3"/>
          <a:stretch>
            <a:fillRect/>
          </a:stretch>
        </p:blipFill>
        <p:spPr>
          <a:xfrm>
            <a:off x="328055" y="3854351"/>
            <a:ext cx="3886742" cy="2753109"/>
          </a:xfrm>
          <a:prstGeom prst="rect">
            <a:avLst/>
          </a:prstGeom>
        </p:spPr>
      </p:pic>
      <p:sp>
        <p:nvSpPr>
          <p:cNvPr id="7" name="TextBox 6">
            <a:extLst>
              <a:ext uri="{FF2B5EF4-FFF2-40B4-BE49-F238E27FC236}">
                <a16:creationId xmlns="" xmlns:a16="http://schemas.microsoft.com/office/drawing/2014/main" id="{AFD86339-FEA3-06ED-2137-C18ACDD8CA1D}"/>
              </a:ext>
            </a:extLst>
          </p:cNvPr>
          <p:cNvSpPr txBox="1"/>
          <p:nvPr/>
        </p:nvSpPr>
        <p:spPr>
          <a:xfrm>
            <a:off x="4756634" y="1258944"/>
            <a:ext cx="6780942" cy="4970591"/>
          </a:xfrm>
          <a:prstGeom prst="rect">
            <a:avLst/>
          </a:prstGeom>
          <a:noFill/>
        </p:spPr>
        <p:txBody>
          <a:bodyPr wrap="square" rtlCol="0">
            <a:spAutoFit/>
          </a:bodyPr>
          <a:lstStyle/>
          <a:p>
            <a:pPr marL="457200" indent="-4572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User age by conversion shows that the "Unknown</a:t>
            </a:r>
            <a:r>
              <a:rPr lang="en-US" sz="2300" dirty="0">
                <a:solidFill>
                  <a:srgbClr val="ECECEC"/>
                </a:solidFill>
                <a:latin typeface="Times New Roman" panose="02020603050405020304" pitchFamily="18" charset="0"/>
                <a:cs typeface="Times New Roman" panose="02020603050405020304" pitchFamily="18" charset="0"/>
              </a:rPr>
              <a:t>" age </a:t>
            </a:r>
            <a:r>
              <a:rPr lang="en-US" sz="2300" b="0" i="0" dirty="0">
                <a:solidFill>
                  <a:srgbClr val="ECECEC"/>
                </a:solidFill>
                <a:effectLst/>
                <a:latin typeface="Times New Roman" panose="02020603050405020304" pitchFamily="18" charset="0"/>
                <a:cs typeface="Times New Roman" panose="02020603050405020304" pitchFamily="18" charset="0"/>
              </a:rPr>
              <a:t>category leads with 99k conversions, representing 51.21% of the total. </a:t>
            </a:r>
          </a:p>
          <a:p>
            <a:pPr marL="457200" indent="-4572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The second-highest conversion rate is among the 18-24 age group, with 66k conversions, accounting for 33.86%. The lowest conversion count is observed among the 45-54 age group, with only 3k conversions.</a:t>
            </a:r>
          </a:p>
          <a:p>
            <a:pPr marL="457200" indent="-4572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In gender-wise analysis, the "Unknown" category has the highest value, with 93k conversions, making up 48.05% of the total. The lowest conversion count is among females, with 35k conversions, representing 18.09%.</a:t>
            </a:r>
          </a:p>
          <a:p>
            <a:endParaRPr lang="en-IN" dirty="0"/>
          </a:p>
        </p:txBody>
      </p:sp>
    </p:spTree>
    <p:extLst>
      <p:ext uri="{BB962C8B-B14F-4D97-AF65-F5344CB8AC3E}">
        <p14:creationId xmlns="" xmlns:p14="http://schemas.microsoft.com/office/powerpoint/2010/main" val="453069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EE9E4FD-F8B1-7A3F-E0AC-31B9DA1421A9}"/>
              </a:ext>
            </a:extLst>
          </p:cNvPr>
          <p:cNvSpPr>
            <a:spLocks noGrp="1"/>
          </p:cNvSpPr>
          <p:nvPr>
            <p:ph type="title"/>
          </p:nvPr>
        </p:nvSpPr>
        <p:spPr>
          <a:xfrm>
            <a:off x="373973" y="309282"/>
            <a:ext cx="10906170" cy="1257300"/>
          </a:xfrm>
        </p:spPr>
        <p:txBody>
          <a:bodyPr>
            <a:normAutofit fontScale="90000"/>
          </a:bodyPr>
          <a:lstStyle/>
          <a:p>
            <a:r>
              <a:rPr lang="en-IN" sz="4400" b="1" dirty="0">
                <a:latin typeface="Times New Roman" panose="02020603050405020304" pitchFamily="18" charset="0"/>
                <a:cs typeface="Times New Roman" panose="02020603050405020304" pitchFamily="18" charset="0"/>
              </a:rPr>
              <a:t>Recommendations For Age and Gender Conversion Analysis</a:t>
            </a:r>
            <a:endParaRPr lang="en-IN" dirty="0"/>
          </a:p>
        </p:txBody>
      </p:sp>
      <p:sp>
        <p:nvSpPr>
          <p:cNvPr id="4" name="TextBox 3">
            <a:extLst>
              <a:ext uri="{FF2B5EF4-FFF2-40B4-BE49-F238E27FC236}">
                <a16:creationId xmlns="" xmlns:a16="http://schemas.microsoft.com/office/drawing/2014/main" id="{FF7520FE-E9C7-04F1-FA17-B74A41AAD741}"/>
              </a:ext>
            </a:extLst>
          </p:cNvPr>
          <p:cNvSpPr txBox="1"/>
          <p:nvPr/>
        </p:nvSpPr>
        <p:spPr>
          <a:xfrm>
            <a:off x="1277470" y="2084294"/>
            <a:ext cx="9372599" cy="4062651"/>
          </a:xfrm>
          <a:prstGeom prst="rect">
            <a:avLst/>
          </a:prstGeom>
          <a:noFill/>
        </p:spPr>
        <p:txBody>
          <a:bodyPr wrap="square" rtlCol="0">
            <a:spAutoFit/>
          </a:bodyPr>
          <a:lstStyle/>
          <a:p>
            <a:pPr marL="342900" indent="-342900" algn="just">
              <a:buFont typeface="+mj-lt"/>
              <a:buAutoNum type="arabicPeriod"/>
            </a:pPr>
            <a:r>
              <a:rPr lang="en-US" sz="2400" b="0" i="0" dirty="0">
                <a:solidFill>
                  <a:srgbClr val="ECECEC"/>
                </a:solidFill>
                <a:effectLst/>
                <a:latin typeface="Times New Roman" panose="02020603050405020304" pitchFamily="18" charset="0"/>
                <a:cs typeface="Times New Roman" panose="02020603050405020304" pitchFamily="18" charset="0"/>
              </a:rPr>
              <a:t>Since the "Unknown" category holds significant value in both age and gender analyses, providing an option for users to specify or update their age and gender information can lead to more useful insights and targeted marketing strategies.</a:t>
            </a:r>
          </a:p>
          <a:p>
            <a:pPr marL="342900" indent="-342900" algn="just">
              <a:buFont typeface="+mj-lt"/>
              <a:buAutoNum type="arabicPeriod"/>
            </a:pPr>
            <a:r>
              <a:rPr lang="en-US" sz="2400" b="0" i="0" dirty="0">
                <a:solidFill>
                  <a:srgbClr val="ECECEC"/>
                </a:solidFill>
                <a:effectLst/>
                <a:latin typeface="Times New Roman" panose="02020603050405020304" pitchFamily="18" charset="0"/>
                <a:cs typeface="Times New Roman" panose="02020603050405020304" pitchFamily="18" charset="0"/>
              </a:rPr>
              <a:t>Implement features or prompts within the platform to encourage users to provide their age and gender information, ensuring data accuracy and enhancing the effectiveness of marketing campaigns.</a:t>
            </a:r>
          </a:p>
          <a:p>
            <a:pPr marL="342900" indent="-342900" algn="just">
              <a:buFont typeface="+mj-lt"/>
              <a:buAutoNum type="arabicPeriod"/>
            </a:pPr>
            <a:r>
              <a:rPr lang="en-US" sz="2400" b="0" i="0" dirty="0">
                <a:solidFill>
                  <a:srgbClr val="ECECEC"/>
                </a:solidFill>
                <a:effectLst/>
                <a:latin typeface="Times New Roman" panose="02020603050405020304" pitchFamily="18" charset="0"/>
                <a:cs typeface="Times New Roman" panose="02020603050405020304" pitchFamily="18" charset="0"/>
              </a:rPr>
              <a:t>Continuously monitor and analyze user demographics to identify trends and adjust strategies accordingly to maximize conversions and engagement.</a:t>
            </a:r>
          </a:p>
          <a:p>
            <a:endParaRPr lang="en-IN" dirty="0"/>
          </a:p>
        </p:txBody>
      </p:sp>
    </p:spTree>
    <p:extLst>
      <p:ext uri="{BB962C8B-B14F-4D97-AF65-F5344CB8AC3E}">
        <p14:creationId xmlns="" xmlns:p14="http://schemas.microsoft.com/office/powerpoint/2010/main" val="679074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32168F-EF96-F2D7-9D90-B0AEEE899C8B}"/>
              </a:ext>
            </a:extLst>
          </p:cNvPr>
          <p:cNvSpPr>
            <a:spLocks noGrp="1"/>
          </p:cNvSpPr>
          <p:nvPr>
            <p:ph type="title"/>
          </p:nvPr>
        </p:nvSpPr>
        <p:spPr>
          <a:xfrm>
            <a:off x="-2205923" y="-116542"/>
            <a:ext cx="10353762" cy="1257300"/>
          </a:xfrm>
        </p:spPr>
        <p:txBody>
          <a:bodyPr/>
          <a:lstStyle/>
          <a:p>
            <a:r>
              <a:rPr lang="en-IN" b="1" i="0" dirty="0">
                <a:solidFill>
                  <a:srgbClr val="ECECEC"/>
                </a:solidFill>
                <a:effectLst/>
                <a:latin typeface="Times New Roman" panose="02020603050405020304" pitchFamily="18" charset="0"/>
                <a:cs typeface="Times New Roman" panose="02020603050405020304" pitchFamily="18" charset="0"/>
              </a:rPr>
              <a:t>User Interest Analysis</a:t>
            </a:r>
            <a:endParaRPr lang="en-IN"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D7D41BDB-C02F-59ED-C287-E952EE611ABD}"/>
              </a:ext>
            </a:extLst>
          </p:cNvPr>
          <p:cNvPicPr>
            <a:picLocks noChangeAspect="1"/>
          </p:cNvPicPr>
          <p:nvPr/>
        </p:nvPicPr>
        <p:blipFill>
          <a:blip r:embed="rId2"/>
          <a:stretch>
            <a:fillRect/>
          </a:stretch>
        </p:blipFill>
        <p:spPr>
          <a:xfrm>
            <a:off x="601463" y="2204196"/>
            <a:ext cx="4229690" cy="2449607"/>
          </a:xfrm>
          <a:prstGeom prst="rect">
            <a:avLst/>
          </a:prstGeom>
        </p:spPr>
      </p:pic>
      <p:sp>
        <p:nvSpPr>
          <p:cNvPr id="5" name="TextBox 4">
            <a:extLst>
              <a:ext uri="{FF2B5EF4-FFF2-40B4-BE49-F238E27FC236}">
                <a16:creationId xmlns="" xmlns:a16="http://schemas.microsoft.com/office/drawing/2014/main" id="{248061A7-393A-F34A-5161-4D8D9B6F8A5C}"/>
              </a:ext>
            </a:extLst>
          </p:cNvPr>
          <p:cNvSpPr txBox="1"/>
          <p:nvPr/>
        </p:nvSpPr>
        <p:spPr>
          <a:xfrm>
            <a:off x="5136776" y="1302123"/>
            <a:ext cx="6453761" cy="4616648"/>
          </a:xfrm>
          <a:prstGeom prst="rect">
            <a:avLst/>
          </a:prstGeom>
          <a:noFill/>
        </p:spPr>
        <p:txBody>
          <a:bodyPr wrap="square" rtlCol="0">
            <a:spAutoFit/>
          </a:bodyPr>
          <a:lstStyle/>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User interest by conversion and users indicates that the "</a:t>
            </a:r>
            <a:r>
              <a:rPr lang="en-US" sz="2300" i="0" dirty="0">
                <a:solidFill>
                  <a:srgbClr val="ECECEC"/>
                </a:solidFill>
                <a:effectLst/>
                <a:latin typeface="Times New Roman" panose="02020603050405020304" pitchFamily="18" charset="0"/>
                <a:cs typeface="Times New Roman" panose="02020603050405020304" pitchFamily="18" charset="0"/>
              </a:rPr>
              <a:t>Shoppers</a:t>
            </a:r>
            <a:r>
              <a:rPr lang="en-US" sz="2300" b="0" i="0" dirty="0">
                <a:solidFill>
                  <a:srgbClr val="ECECEC"/>
                </a:solidFill>
                <a:effectLst/>
                <a:latin typeface="Times New Roman" panose="02020603050405020304" pitchFamily="18" charset="0"/>
                <a:cs typeface="Times New Roman" panose="02020603050405020304" pitchFamily="18" charset="0"/>
              </a:rPr>
              <a:t>" category leads with 87K conversions and a high number of users. Conversely, the "</a:t>
            </a:r>
            <a:r>
              <a:rPr lang="en-US" sz="2300" i="0" dirty="0">
                <a:solidFill>
                  <a:srgbClr val="ECECEC"/>
                </a:solidFill>
                <a:effectLst/>
                <a:latin typeface="Times New Roman" panose="02020603050405020304" pitchFamily="18" charset="0"/>
                <a:cs typeface="Times New Roman" panose="02020603050405020304" pitchFamily="18" charset="0"/>
              </a:rPr>
              <a:t>Sports &amp; Fitness/Sports Fans/Fans of American</a:t>
            </a:r>
            <a:r>
              <a:rPr lang="en-US" sz="2300" b="0" i="0" dirty="0">
                <a:solidFill>
                  <a:srgbClr val="ECECEC"/>
                </a:solidFill>
                <a:effectLst/>
                <a:latin typeface="Times New Roman" panose="02020603050405020304" pitchFamily="18" charset="0"/>
                <a:cs typeface="Times New Roman" panose="02020603050405020304" pitchFamily="18" charset="0"/>
              </a:rPr>
              <a:t>" category has significantly lower conversions, with only 20.</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Within specific interest categories, "Shoppers/Shoppers by Store Type" has the highest average engagement time, recorded at 3417, while "Media &amp; Entertainment/Movie Lovers/Romance &amp; Drama Movie Fans" has the lowest engagement time, at 54.</a:t>
            </a:r>
          </a:p>
          <a:p>
            <a:endParaRPr lang="en-IN" dirty="0"/>
          </a:p>
        </p:txBody>
      </p:sp>
    </p:spTree>
    <p:extLst>
      <p:ext uri="{BB962C8B-B14F-4D97-AF65-F5344CB8AC3E}">
        <p14:creationId xmlns="" xmlns:p14="http://schemas.microsoft.com/office/powerpoint/2010/main" val="2212661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6FABC1B-CA74-DF2F-BDB5-7FB42817C630}"/>
              </a:ext>
            </a:extLst>
          </p:cNvPr>
          <p:cNvSpPr>
            <a:spLocks noGrp="1"/>
          </p:cNvSpPr>
          <p:nvPr>
            <p:ph type="title"/>
          </p:nvPr>
        </p:nvSpPr>
        <p:spPr>
          <a:xfrm>
            <a:off x="537881" y="248771"/>
            <a:ext cx="10891039" cy="1257300"/>
          </a:xfrm>
        </p:spPr>
        <p:txBody>
          <a:bodyPr>
            <a:normAutofit fontScale="90000"/>
          </a:bodyPr>
          <a:lstStyle/>
          <a:p>
            <a:r>
              <a:rPr lang="en-IN" sz="4800" b="1" dirty="0">
                <a:latin typeface="Times New Roman" panose="02020603050405020304" pitchFamily="18" charset="0"/>
                <a:cs typeface="Times New Roman" panose="02020603050405020304" pitchFamily="18" charset="0"/>
              </a:rPr>
              <a:t>Recommendations For User Interest Analysis</a:t>
            </a:r>
            <a:endParaRPr lang="en-IN" dirty="0"/>
          </a:p>
        </p:txBody>
      </p:sp>
      <p:sp>
        <p:nvSpPr>
          <p:cNvPr id="3" name="TextBox 2">
            <a:extLst>
              <a:ext uri="{FF2B5EF4-FFF2-40B4-BE49-F238E27FC236}">
                <a16:creationId xmlns="" xmlns:a16="http://schemas.microsoft.com/office/drawing/2014/main" id="{0B8A955F-E052-6B3B-13E7-93A9E3676ABE}"/>
              </a:ext>
            </a:extLst>
          </p:cNvPr>
          <p:cNvSpPr txBox="1"/>
          <p:nvPr/>
        </p:nvSpPr>
        <p:spPr>
          <a:xfrm>
            <a:off x="1416423" y="1506071"/>
            <a:ext cx="9133957" cy="4970591"/>
          </a:xfrm>
          <a:prstGeom prst="rect">
            <a:avLst/>
          </a:prstGeom>
          <a:noFill/>
        </p:spPr>
        <p:txBody>
          <a:bodyPr wrap="square" rtlCol="0">
            <a:spAutoFit/>
          </a:bodyPr>
          <a:lstStyle/>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Allocate resources and marketing efforts towards targeting users interested in shopping-related content, as it demonstrates high conversion rates and user engagement.</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Consider revising marketing strategies or introducing new campaigns to boost engagement and conversions among users interested in sports and fitness, as well as fans of American sports.</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Analyze the factors contributing to the high engagement time in the "Shoppers/Shoppers by Store Type" category and leverage this information to optimize engagement strategies for other interest categories.</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Explore ways to increase engagement and retain users interested in media and entertainment, particularly those focused on romance and drama movies, to enhance overall conversion rates and user satisfaction.</a:t>
            </a:r>
          </a:p>
          <a:p>
            <a:endParaRPr lang="en-IN" dirty="0"/>
          </a:p>
        </p:txBody>
      </p:sp>
    </p:spTree>
    <p:extLst>
      <p:ext uri="{BB962C8B-B14F-4D97-AF65-F5344CB8AC3E}">
        <p14:creationId xmlns="" xmlns:p14="http://schemas.microsoft.com/office/powerpoint/2010/main" val="504390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C7CCA5-96A6-D04A-25DE-96A0BDDA494D}"/>
              </a:ext>
            </a:extLst>
          </p:cNvPr>
          <p:cNvSpPr>
            <a:spLocks noGrp="1"/>
          </p:cNvSpPr>
          <p:nvPr>
            <p:ph type="title"/>
          </p:nvPr>
        </p:nvSpPr>
        <p:spPr>
          <a:xfrm>
            <a:off x="-1197393" y="-103095"/>
            <a:ext cx="10353762" cy="1257300"/>
          </a:xfrm>
        </p:spPr>
        <p:txBody>
          <a:bodyPr/>
          <a:lstStyle/>
          <a:p>
            <a:r>
              <a:rPr lang="en-IN" b="1" dirty="0">
                <a:effectLst/>
                <a:latin typeface="Times New Roman" panose="02020603050405020304" pitchFamily="18" charset="0"/>
                <a:cs typeface="Times New Roman" panose="02020603050405020304" pitchFamily="18" charset="0"/>
              </a:rPr>
              <a:t>Google Ads Campaign Analysis</a:t>
            </a:r>
          </a:p>
        </p:txBody>
      </p:sp>
      <p:pic>
        <p:nvPicPr>
          <p:cNvPr id="4" name="Picture 3">
            <a:extLst>
              <a:ext uri="{FF2B5EF4-FFF2-40B4-BE49-F238E27FC236}">
                <a16:creationId xmlns="" xmlns:a16="http://schemas.microsoft.com/office/drawing/2014/main" id="{F8DDCBA7-8746-DE63-B375-C3259B8F41CC}"/>
              </a:ext>
            </a:extLst>
          </p:cNvPr>
          <p:cNvPicPr>
            <a:picLocks noChangeAspect="1"/>
          </p:cNvPicPr>
          <p:nvPr/>
        </p:nvPicPr>
        <p:blipFill>
          <a:blip r:embed="rId2"/>
          <a:stretch>
            <a:fillRect/>
          </a:stretch>
        </p:blipFill>
        <p:spPr>
          <a:xfrm>
            <a:off x="376410" y="1154205"/>
            <a:ext cx="4585555" cy="2648320"/>
          </a:xfrm>
          <a:prstGeom prst="rect">
            <a:avLst/>
          </a:prstGeom>
        </p:spPr>
      </p:pic>
      <p:pic>
        <p:nvPicPr>
          <p:cNvPr id="6" name="Picture 5">
            <a:extLst>
              <a:ext uri="{FF2B5EF4-FFF2-40B4-BE49-F238E27FC236}">
                <a16:creationId xmlns="" xmlns:a16="http://schemas.microsoft.com/office/drawing/2014/main" id="{52FA4AD2-C44E-ABE1-61D2-8E21BAB531FA}"/>
              </a:ext>
            </a:extLst>
          </p:cNvPr>
          <p:cNvPicPr>
            <a:picLocks noChangeAspect="1"/>
          </p:cNvPicPr>
          <p:nvPr/>
        </p:nvPicPr>
        <p:blipFill rotWithShape="1">
          <a:blip r:embed="rId3"/>
          <a:srcRect b="4482"/>
          <a:stretch/>
        </p:blipFill>
        <p:spPr>
          <a:xfrm>
            <a:off x="376410" y="3983508"/>
            <a:ext cx="4585555" cy="2511421"/>
          </a:xfrm>
          <a:prstGeom prst="rect">
            <a:avLst/>
          </a:prstGeom>
        </p:spPr>
      </p:pic>
      <p:sp>
        <p:nvSpPr>
          <p:cNvPr id="9" name="TextBox 8">
            <a:extLst>
              <a:ext uri="{FF2B5EF4-FFF2-40B4-BE49-F238E27FC236}">
                <a16:creationId xmlns="" xmlns:a16="http://schemas.microsoft.com/office/drawing/2014/main" id="{C871175B-3500-8B5E-7A48-836C6638D0EA}"/>
              </a:ext>
            </a:extLst>
          </p:cNvPr>
          <p:cNvSpPr txBox="1"/>
          <p:nvPr/>
        </p:nvSpPr>
        <p:spPr>
          <a:xfrm>
            <a:off x="5271248" y="967297"/>
            <a:ext cx="6656295" cy="6032421"/>
          </a:xfrm>
          <a:prstGeom prst="rect">
            <a:avLst/>
          </a:prstGeom>
          <a:noFill/>
        </p:spPr>
        <p:txBody>
          <a:bodyPr wrap="square" rtlCol="0">
            <a:spAutoFit/>
          </a:bodyPr>
          <a:lstStyle/>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In the cost efficiency analysis, "Cost per Conversion App Installed for April" ranks first with 18.4, while "Cost per App Installation May" stands last with 3.3.</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"Cost per Ads Click App Installed 1-5NC" is observed to be 2.1, indicating the cost per ads click for app installation within the 1-5NC range.</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The lowest cost is associated with "Video App Install with PS Install" at 0.5, reflecting the lowest cost for installing apps through video ads with PS installation.</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Google's Ads Clicks by Campaign reveal that "App Installed by </a:t>
            </a:r>
            <a:r>
              <a:rPr lang="en-US" sz="2300" b="0" i="0" dirty="0" err="1">
                <a:solidFill>
                  <a:srgbClr val="ECECEC"/>
                </a:solidFill>
                <a:effectLst/>
                <a:latin typeface="Times New Roman" panose="02020603050405020304" pitchFamily="18" charset="0"/>
                <a:cs typeface="Times New Roman" panose="02020603050405020304" pitchFamily="18" charset="0"/>
              </a:rPr>
              <a:t>Shaid</a:t>
            </a:r>
            <a:r>
              <a:rPr lang="en-US" sz="2300" b="0" i="0" dirty="0">
                <a:solidFill>
                  <a:srgbClr val="ECECEC"/>
                </a:solidFill>
                <a:effectLst/>
                <a:latin typeface="Times New Roman" panose="02020603050405020304" pitchFamily="18" charset="0"/>
                <a:cs typeface="Times New Roman" panose="02020603050405020304" pitchFamily="18" charset="0"/>
              </a:rPr>
              <a:t>" accumulated the highest number of clicks, reaching 147,100. Conversely, the lowest clicks were attributed to "App Installed by May 2022".</a:t>
            </a:r>
          </a:p>
          <a:p>
            <a:endParaRPr lang="en-IN" dirty="0"/>
          </a:p>
        </p:txBody>
      </p:sp>
    </p:spTree>
    <p:extLst>
      <p:ext uri="{BB962C8B-B14F-4D97-AF65-F5344CB8AC3E}">
        <p14:creationId xmlns="" xmlns:p14="http://schemas.microsoft.com/office/powerpoint/2010/main" val="980047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1855AC80-E163-3459-1A53-29ED84B583EE}"/>
              </a:ext>
            </a:extLst>
          </p:cNvPr>
          <p:cNvPicPr>
            <a:picLocks noChangeAspect="1"/>
          </p:cNvPicPr>
          <p:nvPr/>
        </p:nvPicPr>
        <p:blipFill>
          <a:blip r:embed="rId2"/>
          <a:stretch>
            <a:fillRect/>
          </a:stretch>
        </p:blipFill>
        <p:spPr>
          <a:xfrm>
            <a:off x="618361" y="428720"/>
            <a:ext cx="5048955" cy="2638793"/>
          </a:xfrm>
          <a:prstGeom prst="rect">
            <a:avLst/>
          </a:prstGeom>
        </p:spPr>
      </p:pic>
      <p:pic>
        <p:nvPicPr>
          <p:cNvPr id="3" name="Picture 2">
            <a:extLst>
              <a:ext uri="{FF2B5EF4-FFF2-40B4-BE49-F238E27FC236}">
                <a16:creationId xmlns="" xmlns:a16="http://schemas.microsoft.com/office/drawing/2014/main" id="{C568977C-F4C0-BC0E-9397-2E88A4BB3738}"/>
              </a:ext>
            </a:extLst>
          </p:cNvPr>
          <p:cNvPicPr>
            <a:picLocks noChangeAspect="1"/>
          </p:cNvPicPr>
          <p:nvPr/>
        </p:nvPicPr>
        <p:blipFill>
          <a:blip r:embed="rId3"/>
          <a:stretch>
            <a:fillRect/>
          </a:stretch>
        </p:blipFill>
        <p:spPr>
          <a:xfrm>
            <a:off x="618361" y="3429000"/>
            <a:ext cx="5048955" cy="2562583"/>
          </a:xfrm>
          <a:prstGeom prst="rect">
            <a:avLst/>
          </a:prstGeom>
        </p:spPr>
      </p:pic>
      <p:sp>
        <p:nvSpPr>
          <p:cNvPr id="5" name="TextBox 4">
            <a:extLst>
              <a:ext uri="{FF2B5EF4-FFF2-40B4-BE49-F238E27FC236}">
                <a16:creationId xmlns="" xmlns:a16="http://schemas.microsoft.com/office/drawing/2014/main" id="{8555F90E-67B3-79BD-971E-87934F7D28C5}"/>
              </a:ext>
            </a:extLst>
          </p:cNvPr>
          <p:cNvSpPr txBox="1"/>
          <p:nvPr/>
        </p:nvSpPr>
        <p:spPr>
          <a:xfrm>
            <a:off x="5849471" y="564776"/>
            <a:ext cx="5997387" cy="5678478"/>
          </a:xfrm>
          <a:prstGeom prst="rect">
            <a:avLst/>
          </a:prstGeom>
          <a:noFill/>
        </p:spPr>
        <p:txBody>
          <a:bodyPr wrap="square" rtlCol="0">
            <a:spAutoFit/>
          </a:bodyPr>
          <a:lstStyle/>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"Conversion by Campaign App Installed for May" stands out significantly with 12,257 conversions, indicating its effectiveness in driving app installations during May. Conversely, "App Installed by May 2022" only resulted in 5 conversions, suggesting a much lower performance.</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Google Ads performance in terms of sessions and engaged sessions reveals that "App Installed by May" contributed 11k sessions and 6k engaged sessions, indicating a substantial level of user activity. In contrast, "App Installed by May 2022" had the lowest performance with only 5 sessions and engaged sessions.</a:t>
            </a:r>
          </a:p>
          <a:p>
            <a:endParaRPr lang="en-IN" dirty="0"/>
          </a:p>
        </p:txBody>
      </p:sp>
    </p:spTree>
    <p:extLst>
      <p:ext uri="{BB962C8B-B14F-4D97-AF65-F5344CB8AC3E}">
        <p14:creationId xmlns="" xmlns:p14="http://schemas.microsoft.com/office/powerpoint/2010/main" val="571325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1A5646-121A-DB28-E28D-DE6F9BB2ED41}"/>
              </a:ext>
            </a:extLst>
          </p:cNvPr>
          <p:cNvSpPr>
            <a:spLocks noGrp="1"/>
          </p:cNvSpPr>
          <p:nvPr>
            <p:ph type="title"/>
          </p:nvPr>
        </p:nvSpPr>
        <p:spPr>
          <a:xfrm>
            <a:off x="652419" y="312821"/>
            <a:ext cx="10353762" cy="925606"/>
          </a:xfrm>
        </p:spPr>
        <p:txBody>
          <a:bodyPr>
            <a:normAutofit fontScale="90000"/>
          </a:bodyPr>
          <a:lstStyle/>
          <a:p>
            <a:r>
              <a:rPr lang="en-IN" sz="4400" b="1" dirty="0">
                <a:latin typeface="Times New Roman" panose="02020603050405020304" pitchFamily="18" charset="0"/>
                <a:cs typeface="Times New Roman" panose="02020603050405020304" pitchFamily="18" charset="0"/>
              </a:rPr>
              <a:t>Recommendations For Google Ads Analysis</a:t>
            </a:r>
            <a:endParaRPr lang="en-IN" dirty="0"/>
          </a:p>
        </p:txBody>
      </p:sp>
      <p:sp>
        <p:nvSpPr>
          <p:cNvPr id="3" name="TextBox 2">
            <a:extLst>
              <a:ext uri="{FF2B5EF4-FFF2-40B4-BE49-F238E27FC236}">
                <a16:creationId xmlns="" xmlns:a16="http://schemas.microsoft.com/office/drawing/2014/main" id="{63E73EE3-8DE9-C7E1-6C0F-B49F30485B54}"/>
              </a:ext>
            </a:extLst>
          </p:cNvPr>
          <p:cNvSpPr txBox="1"/>
          <p:nvPr/>
        </p:nvSpPr>
        <p:spPr>
          <a:xfrm>
            <a:off x="652419" y="1465728"/>
            <a:ext cx="10932458" cy="4616648"/>
          </a:xfrm>
          <a:prstGeom prst="rect">
            <a:avLst/>
          </a:prstGeom>
          <a:noFill/>
        </p:spPr>
        <p:txBody>
          <a:bodyPr wrap="square" rtlCol="0">
            <a:spAutoFit/>
          </a:bodyPr>
          <a:lstStyle/>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Focus efforts on optimizing campaigns similar to "Cost per Conversion App Installed for April" to maintain or improve cost efficiency in app installations.</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Investigate and address any inefficiencies in campaigns associated with "Cost per App Installation May" to reduce costs and improve performance.</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Consider reallocating budget towards campaigns with lower costs per ads click, such as "Cost per Ads Click App Installed 1-5NC", to maximize return on investment.</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Evaluate the effectiveness of video ads with PS installation, as seen in "Video App Install with PS Install", and explore opportunities to leverage this cost-efficient channel for app installations.</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Analyze the success factors behind campaigns like "App Installed by </a:t>
            </a:r>
            <a:r>
              <a:rPr lang="en-US" sz="2300" b="0" i="0" dirty="0" err="1">
                <a:solidFill>
                  <a:srgbClr val="ECECEC"/>
                </a:solidFill>
                <a:effectLst/>
                <a:latin typeface="Times New Roman" panose="02020603050405020304" pitchFamily="18" charset="0"/>
                <a:cs typeface="Times New Roman" panose="02020603050405020304" pitchFamily="18" charset="0"/>
              </a:rPr>
              <a:t>Shaid</a:t>
            </a:r>
            <a:r>
              <a:rPr lang="en-US" sz="2300" b="0" i="0" dirty="0">
                <a:solidFill>
                  <a:srgbClr val="ECECEC"/>
                </a:solidFill>
                <a:effectLst/>
                <a:latin typeface="Times New Roman" panose="02020603050405020304" pitchFamily="18" charset="0"/>
                <a:cs typeface="Times New Roman" panose="02020603050405020304" pitchFamily="18" charset="0"/>
              </a:rPr>
              <a:t>" to identify strategies for improving click rates and conversions, while also exploring ways to optimize campaigns with lower click rates, such as "App Installed by May 2022".</a:t>
            </a:r>
          </a:p>
          <a:p>
            <a:endParaRPr lang="en-IN" dirty="0"/>
          </a:p>
        </p:txBody>
      </p:sp>
    </p:spTree>
    <p:extLst>
      <p:ext uri="{BB962C8B-B14F-4D97-AF65-F5344CB8AC3E}">
        <p14:creationId xmlns="" xmlns:p14="http://schemas.microsoft.com/office/powerpoint/2010/main" val="4263107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C591E6-3B41-9A3F-C55D-AB0F091A059A}"/>
              </a:ext>
            </a:extLst>
          </p:cNvPr>
          <p:cNvSpPr>
            <a:spLocks noGrp="1"/>
          </p:cNvSpPr>
          <p:nvPr>
            <p:ph type="title"/>
          </p:nvPr>
        </p:nvSpPr>
        <p:spPr>
          <a:xfrm>
            <a:off x="792772" y="192009"/>
            <a:ext cx="10353762" cy="1257300"/>
          </a:xfrm>
        </p:spPr>
        <p:txBody>
          <a:bodyPr>
            <a:normAutofit fontScale="90000"/>
          </a:bodyPr>
          <a:lstStyle/>
          <a:p>
            <a:r>
              <a:rPr lang="en-IN" sz="4800" b="1" dirty="0">
                <a:latin typeface="Times New Roman" panose="02020603050405020304" pitchFamily="18" charset="0"/>
                <a:cs typeface="Times New Roman" panose="02020603050405020304" pitchFamily="18" charset="0"/>
              </a:rPr>
              <a:t>Recommendations For Google Ads Analysis</a:t>
            </a:r>
            <a:endParaRPr lang="en-IN" dirty="0"/>
          </a:p>
        </p:txBody>
      </p:sp>
      <p:sp>
        <p:nvSpPr>
          <p:cNvPr id="3" name="TextBox 2">
            <a:extLst>
              <a:ext uri="{FF2B5EF4-FFF2-40B4-BE49-F238E27FC236}">
                <a16:creationId xmlns="" xmlns:a16="http://schemas.microsoft.com/office/drawing/2014/main" id="{0CFCE273-7CBA-C707-5A59-ACFE2857C4B7}"/>
              </a:ext>
            </a:extLst>
          </p:cNvPr>
          <p:cNvSpPr txBox="1"/>
          <p:nvPr/>
        </p:nvSpPr>
        <p:spPr>
          <a:xfrm>
            <a:off x="1248335" y="1573306"/>
            <a:ext cx="9695329" cy="4339650"/>
          </a:xfrm>
          <a:prstGeom prst="rect">
            <a:avLst/>
          </a:prstGeom>
          <a:noFill/>
        </p:spPr>
        <p:txBody>
          <a:bodyPr wrap="square" rtlCol="0">
            <a:spAutoFit/>
          </a:bodyPr>
          <a:lstStyle/>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Allocate more resources towards campaigns similar to "Conversion by Campaign App Installed for May" to capitalize on their effectiveness in driving app installations.</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Evaluate and optimize Google Ads campaigns to enhance session and engaged session metrics, focusing on channels that demonstrate higher user activity such as "App Installed by May".</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Investigate the factors contributing to the low performance of "App Installed by May 2022" and consider revising strategies or reallocating resources to more effective campaigns.</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Continuously monitor campaign performance and user engagement metrics to identify trends and make informed decisions to improve overall app installation and user interaction rates.</a:t>
            </a:r>
          </a:p>
        </p:txBody>
      </p:sp>
    </p:spTree>
    <p:extLst>
      <p:ext uri="{BB962C8B-B14F-4D97-AF65-F5344CB8AC3E}">
        <p14:creationId xmlns="" xmlns:p14="http://schemas.microsoft.com/office/powerpoint/2010/main" val="1418706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2F65EE01-63CA-2E0D-23D8-A393D8DA625C}"/>
              </a:ext>
            </a:extLst>
          </p:cNvPr>
          <p:cNvSpPr txBox="1"/>
          <p:nvPr/>
        </p:nvSpPr>
        <p:spPr>
          <a:xfrm>
            <a:off x="3711388" y="2635624"/>
            <a:ext cx="7167282" cy="1200329"/>
          </a:xfrm>
          <a:prstGeom prst="rect">
            <a:avLst/>
          </a:prstGeom>
          <a:noFill/>
        </p:spPr>
        <p:txBody>
          <a:bodyPr wrap="square" rtlCol="0">
            <a:spAutoFit/>
          </a:bodyPr>
          <a:lstStyle/>
          <a:p>
            <a:r>
              <a:rPr lang="en-IN" sz="7200" b="1" i="1" dirty="0">
                <a:latin typeface="Times New Roman" panose="02020603050405020304" pitchFamily="18" charset="0"/>
                <a:cs typeface="Times New Roman" panose="02020603050405020304" pitchFamily="18" charset="0"/>
              </a:rPr>
              <a:t>Thank You</a:t>
            </a:r>
          </a:p>
        </p:txBody>
      </p:sp>
      <p:sp>
        <p:nvSpPr>
          <p:cNvPr id="3" name="TextBox 2">
            <a:extLst>
              <a:ext uri="{FF2B5EF4-FFF2-40B4-BE49-F238E27FC236}">
                <a16:creationId xmlns="" xmlns:a16="http://schemas.microsoft.com/office/drawing/2014/main" id="{D4B9ADAB-BF30-E4BA-957F-5B513B3B2A70}"/>
              </a:ext>
            </a:extLst>
          </p:cNvPr>
          <p:cNvSpPr txBox="1"/>
          <p:nvPr/>
        </p:nvSpPr>
        <p:spPr>
          <a:xfrm>
            <a:off x="9318811" y="5688105"/>
            <a:ext cx="2272553" cy="492443"/>
          </a:xfrm>
          <a:prstGeom prst="rect">
            <a:avLst/>
          </a:prstGeom>
          <a:noFill/>
        </p:spPr>
        <p:txBody>
          <a:bodyPr wrap="square" rtlCol="0">
            <a:spAutoFit/>
          </a:bodyPr>
          <a:lstStyle/>
          <a:p>
            <a:r>
              <a:rPr lang="en-IN" sz="2600" b="1" i="1" dirty="0" err="1" smtClean="0">
                <a:latin typeface="Times New Roman" panose="02020603050405020304" pitchFamily="18" charset="0"/>
                <a:cs typeface="Times New Roman" panose="02020603050405020304" pitchFamily="18" charset="0"/>
              </a:rPr>
              <a:t>Dhivya</a:t>
            </a:r>
            <a:r>
              <a:rPr lang="en-IN" sz="2600" b="1" i="1" dirty="0" smtClean="0">
                <a:latin typeface="Times New Roman" panose="02020603050405020304" pitchFamily="18" charset="0"/>
                <a:cs typeface="Times New Roman" panose="02020603050405020304" pitchFamily="18" charset="0"/>
              </a:rPr>
              <a:t> M</a:t>
            </a:r>
            <a:endParaRPr lang="en-IN" sz="2600" b="1" i="1"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467230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3C606D-E560-4820-9C3E-3B881D30AD5A}"/>
              </a:ext>
            </a:extLst>
          </p:cNvPr>
          <p:cNvSpPr>
            <a:spLocks noGrp="1"/>
          </p:cNvSpPr>
          <p:nvPr>
            <p:ph type="title"/>
          </p:nvPr>
        </p:nvSpPr>
        <p:spPr>
          <a:xfrm>
            <a:off x="-546847" y="-79001"/>
            <a:ext cx="6642847" cy="857249"/>
          </a:xfrm>
        </p:spPr>
        <p:txBody>
          <a:bodyPr>
            <a:normAutofit/>
          </a:bodyPr>
          <a:lstStyle/>
          <a:p>
            <a:r>
              <a:rPr lang="en-US" sz="4000" b="1" dirty="0">
                <a:latin typeface="Times New Roman" panose="02020603050405020304" pitchFamily="18" charset="0"/>
                <a:cs typeface="Times New Roman" panose="02020603050405020304" pitchFamily="18" charset="0"/>
              </a:rPr>
              <a:t>Channel Entry Analysis</a:t>
            </a:r>
          </a:p>
        </p:txBody>
      </p:sp>
      <p:pic>
        <p:nvPicPr>
          <p:cNvPr id="4" name="Picture 3">
            <a:extLst>
              <a:ext uri="{FF2B5EF4-FFF2-40B4-BE49-F238E27FC236}">
                <a16:creationId xmlns="" xmlns:a16="http://schemas.microsoft.com/office/drawing/2014/main" id="{78792A06-A178-C736-99F6-64B6AF3DDA5D}"/>
              </a:ext>
            </a:extLst>
          </p:cNvPr>
          <p:cNvPicPr>
            <a:picLocks noChangeAspect="1"/>
          </p:cNvPicPr>
          <p:nvPr/>
        </p:nvPicPr>
        <p:blipFill rotWithShape="1">
          <a:blip r:embed="rId4"/>
          <a:srcRect l="2132" t="3053" b="1905"/>
          <a:stretch/>
        </p:blipFill>
        <p:spPr>
          <a:xfrm>
            <a:off x="84440" y="757762"/>
            <a:ext cx="3505689" cy="2240932"/>
          </a:xfrm>
          <a:prstGeom prst="rect">
            <a:avLst/>
          </a:prstGeom>
        </p:spPr>
      </p:pic>
      <p:pic>
        <p:nvPicPr>
          <p:cNvPr id="8" name="Picture 7">
            <a:extLst>
              <a:ext uri="{FF2B5EF4-FFF2-40B4-BE49-F238E27FC236}">
                <a16:creationId xmlns="" xmlns:a16="http://schemas.microsoft.com/office/drawing/2014/main" id="{5C3F842F-427A-8FEA-6139-236A626B9BB7}"/>
              </a:ext>
            </a:extLst>
          </p:cNvPr>
          <p:cNvPicPr>
            <a:picLocks noChangeAspect="1"/>
          </p:cNvPicPr>
          <p:nvPr/>
        </p:nvPicPr>
        <p:blipFill>
          <a:blip r:embed="rId5"/>
          <a:stretch>
            <a:fillRect/>
          </a:stretch>
        </p:blipFill>
        <p:spPr>
          <a:xfrm>
            <a:off x="84440" y="3165477"/>
            <a:ext cx="3505689" cy="1819529"/>
          </a:xfrm>
          <a:prstGeom prst="rect">
            <a:avLst/>
          </a:prstGeom>
          <a:ln>
            <a:solidFill>
              <a:schemeClr val="tx1"/>
            </a:solidFill>
          </a:ln>
        </p:spPr>
      </p:pic>
      <p:pic>
        <p:nvPicPr>
          <p:cNvPr id="10" name="Picture 9">
            <a:extLst>
              <a:ext uri="{FF2B5EF4-FFF2-40B4-BE49-F238E27FC236}">
                <a16:creationId xmlns="" xmlns:a16="http://schemas.microsoft.com/office/drawing/2014/main" id="{1F7BD25D-4F20-F178-00B1-53E566D111F9}"/>
              </a:ext>
            </a:extLst>
          </p:cNvPr>
          <p:cNvPicPr>
            <a:picLocks noChangeAspect="1"/>
          </p:cNvPicPr>
          <p:nvPr/>
        </p:nvPicPr>
        <p:blipFill>
          <a:blip r:embed="rId6"/>
          <a:stretch>
            <a:fillRect/>
          </a:stretch>
        </p:blipFill>
        <p:spPr>
          <a:xfrm>
            <a:off x="84439" y="5099643"/>
            <a:ext cx="3505689" cy="1591838"/>
          </a:xfrm>
          <a:prstGeom prst="rect">
            <a:avLst/>
          </a:prstGeom>
        </p:spPr>
      </p:pic>
      <p:sp>
        <p:nvSpPr>
          <p:cNvPr id="17" name="Content Placeholder 16">
            <a:extLst>
              <a:ext uri="{FF2B5EF4-FFF2-40B4-BE49-F238E27FC236}">
                <a16:creationId xmlns="" xmlns:a16="http://schemas.microsoft.com/office/drawing/2014/main" id="{33846317-F28B-0480-D3A7-D9DAEA2C3844}"/>
              </a:ext>
            </a:extLst>
          </p:cNvPr>
          <p:cNvSpPr>
            <a:spLocks noGrp="1"/>
          </p:cNvSpPr>
          <p:nvPr>
            <p:ph idx="1"/>
          </p:nvPr>
        </p:nvSpPr>
        <p:spPr>
          <a:xfrm>
            <a:off x="3913095" y="757762"/>
            <a:ext cx="7785846" cy="5750614"/>
          </a:xfrm>
        </p:spPr>
        <p:txBody>
          <a:bodyPr/>
          <a:lstStyle/>
          <a:p>
            <a:pPr algn="l">
              <a:lnSpc>
                <a:spcPct val="100000"/>
              </a:lnSpc>
              <a:buFont typeface="+mj-lt"/>
              <a:buAutoNum type="arabicPeriod"/>
            </a:pPr>
            <a:r>
              <a:rPr lang="en-US" b="0" i="0" dirty="0">
                <a:solidFill>
                  <a:srgbClr val="ECECEC"/>
                </a:solidFill>
                <a:effectLst/>
                <a:latin typeface="Times New Roman" panose="02020603050405020304" pitchFamily="18" charset="0"/>
                <a:cs typeface="Times New Roman" panose="02020603050405020304" pitchFamily="18" charset="0"/>
              </a:rPr>
              <a:t>Organic Search leads with a 56.62% conversion rate, significantly higher than Direct Search, which stands at only 4%. Therefore, prioritizing efforts on optimizing Organic Search further could yield better results.</a:t>
            </a:r>
          </a:p>
          <a:p>
            <a:pPr algn="l">
              <a:buFont typeface="+mj-lt"/>
              <a:buAutoNum type="arabicPeriod"/>
            </a:pPr>
            <a:r>
              <a:rPr lang="en-US" b="0" i="0" dirty="0">
                <a:solidFill>
                  <a:srgbClr val="ECECEC"/>
                </a:solidFill>
                <a:effectLst/>
                <a:latin typeface="Times New Roman" panose="02020603050405020304" pitchFamily="18" charset="0"/>
                <a:cs typeface="Times New Roman" panose="02020603050405020304" pitchFamily="18" charset="0"/>
              </a:rPr>
              <a:t>Direct Search boasts the highest average engagement time, accounting for 40.78%, while Display ranks lowest with 2%. This indicates a need for refining engagement strategies, especially for Display channels, to increase interaction time.</a:t>
            </a:r>
          </a:p>
          <a:p>
            <a:pPr algn="l">
              <a:buFont typeface="+mj-lt"/>
              <a:buAutoNum type="arabicPeriod"/>
            </a:pPr>
            <a:r>
              <a:rPr lang="en-US" b="0" i="0" dirty="0">
                <a:solidFill>
                  <a:srgbClr val="ECECEC"/>
                </a:solidFill>
                <a:effectLst/>
                <a:latin typeface="Times New Roman" panose="02020603050405020304" pitchFamily="18" charset="0"/>
                <a:cs typeface="Times New Roman" panose="02020603050405020304" pitchFamily="18" charset="0"/>
              </a:rPr>
              <a:t>Display attracts the highest number of new users (100k), while Organic Social lags with only 10 new users. However, Organic Search dominates in engaged sessions (18k), contrasting with Organic Social's minimal engagement (10 sessions).</a:t>
            </a:r>
          </a:p>
          <a:p>
            <a:endParaRPr lang="en-IN" dirty="0"/>
          </a:p>
        </p:txBody>
      </p:sp>
    </p:spTree>
    <p:extLst>
      <p:ext uri="{BB962C8B-B14F-4D97-AF65-F5344CB8AC3E}">
        <p14:creationId xmlns="" xmlns:p14="http://schemas.microsoft.com/office/powerpoint/2010/main" val="651443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FD1CE3-A8DA-3C92-7980-2B7F1FA1C86B}"/>
              </a:ext>
            </a:extLst>
          </p:cNvPr>
          <p:cNvSpPr>
            <a:spLocks noGrp="1"/>
          </p:cNvSpPr>
          <p:nvPr>
            <p:ph type="title"/>
          </p:nvPr>
        </p:nvSpPr>
        <p:spPr>
          <a:xfrm>
            <a:off x="147312" y="0"/>
            <a:ext cx="11820570" cy="1257300"/>
          </a:xfrm>
        </p:spPr>
        <p:txBody>
          <a:bodyPr>
            <a:normAutofit/>
          </a:bodyPr>
          <a:lstStyle/>
          <a:p>
            <a:r>
              <a:rPr lang="en-IN" sz="4000" b="1" dirty="0">
                <a:latin typeface="Times New Roman" panose="02020603050405020304" pitchFamily="18" charset="0"/>
                <a:cs typeface="Times New Roman" panose="02020603050405020304" pitchFamily="18" charset="0"/>
              </a:rPr>
              <a:t>Recommendations For Channel Entry Analysis</a:t>
            </a:r>
          </a:p>
        </p:txBody>
      </p:sp>
      <p:sp>
        <p:nvSpPr>
          <p:cNvPr id="3" name="TextBox 2">
            <a:extLst>
              <a:ext uri="{FF2B5EF4-FFF2-40B4-BE49-F238E27FC236}">
                <a16:creationId xmlns="" xmlns:a16="http://schemas.microsoft.com/office/drawing/2014/main" id="{E206B3DE-73B9-7BD0-C95F-2E73AD4BB6B9}"/>
              </a:ext>
            </a:extLst>
          </p:cNvPr>
          <p:cNvSpPr txBox="1"/>
          <p:nvPr/>
        </p:nvSpPr>
        <p:spPr>
          <a:xfrm>
            <a:off x="1465729" y="1257300"/>
            <a:ext cx="9345706" cy="5293757"/>
          </a:xfrm>
          <a:prstGeom prst="rect">
            <a:avLst/>
          </a:prstGeom>
          <a:noFill/>
        </p:spPr>
        <p:txBody>
          <a:bodyPr wrap="square" rtlCol="0">
            <a:spAutoFit/>
          </a:bodyPr>
          <a:lstStyle/>
          <a:p>
            <a:pPr marL="342900" indent="-342900" algn="just">
              <a:buFont typeface="+mj-lt"/>
              <a:buAutoNum type="arabicPeriod"/>
            </a:pPr>
            <a:r>
              <a:rPr lang="en-US" sz="3200" b="0" i="0" dirty="0">
                <a:solidFill>
                  <a:srgbClr val="ECECEC"/>
                </a:solidFill>
                <a:effectLst/>
                <a:latin typeface="Times New Roman" panose="02020603050405020304" pitchFamily="18" charset="0"/>
                <a:cs typeface="Times New Roman" panose="02020603050405020304" pitchFamily="18" charset="0"/>
              </a:rPr>
              <a:t>Allocate more resources towards enhancing Organic Search strategies to capitalize on its high conversion rate.</a:t>
            </a:r>
          </a:p>
          <a:p>
            <a:pPr marL="342900" indent="-342900" algn="just">
              <a:buFont typeface="+mj-lt"/>
              <a:buAutoNum type="arabicPeriod"/>
            </a:pPr>
            <a:r>
              <a:rPr lang="en-US" sz="3200" b="0" i="0" dirty="0">
                <a:solidFill>
                  <a:srgbClr val="ECECEC"/>
                </a:solidFill>
                <a:effectLst/>
                <a:latin typeface="Times New Roman" panose="02020603050405020304" pitchFamily="18" charset="0"/>
                <a:cs typeface="Times New Roman" panose="02020603050405020304" pitchFamily="18" charset="0"/>
              </a:rPr>
              <a:t>Implement measures to improve engagement on Display channels to increase the average engagement time.</a:t>
            </a:r>
          </a:p>
          <a:p>
            <a:pPr marL="342900" indent="-342900" algn="just">
              <a:buFont typeface="+mj-lt"/>
              <a:buAutoNum type="arabicPeriod"/>
            </a:pPr>
            <a:r>
              <a:rPr lang="en-US" sz="3200" b="0" i="0" dirty="0">
                <a:solidFill>
                  <a:srgbClr val="ECECEC"/>
                </a:solidFill>
                <a:effectLst/>
                <a:latin typeface="Times New Roman" panose="02020603050405020304" pitchFamily="18" charset="0"/>
                <a:cs typeface="Times New Roman" panose="02020603050405020304" pitchFamily="18" charset="0"/>
              </a:rPr>
              <a:t>Despite Display's success in attracting new users, focus on increasing engagement in Organic Social channels to align with the higher engagement seen in Organic Search</a:t>
            </a:r>
            <a:r>
              <a:rPr lang="en-US" sz="2800" b="0" i="0" dirty="0">
                <a:solidFill>
                  <a:srgbClr val="ECECEC"/>
                </a:solidFill>
                <a:effectLst/>
                <a:latin typeface="Times New Roman" panose="02020603050405020304" pitchFamily="18" charset="0"/>
                <a:cs typeface="Times New Roman" panose="02020603050405020304" pitchFamily="18" charset="0"/>
              </a:rPr>
              <a:t>.</a:t>
            </a:r>
          </a:p>
          <a:p>
            <a:pPr algn="just"/>
            <a:endParaRPr lang="en-IN" dirty="0"/>
          </a:p>
        </p:txBody>
      </p:sp>
    </p:spTree>
    <p:extLst>
      <p:ext uri="{BB962C8B-B14F-4D97-AF65-F5344CB8AC3E}">
        <p14:creationId xmlns="" xmlns:p14="http://schemas.microsoft.com/office/powerpoint/2010/main" val="104636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50308C-3F58-8A6E-42E5-770B278F5E02}"/>
              </a:ext>
            </a:extLst>
          </p:cNvPr>
          <p:cNvSpPr>
            <a:spLocks noGrp="1"/>
          </p:cNvSpPr>
          <p:nvPr>
            <p:ph type="title"/>
          </p:nvPr>
        </p:nvSpPr>
        <p:spPr>
          <a:xfrm>
            <a:off x="-874058" y="0"/>
            <a:ext cx="5592898" cy="939053"/>
          </a:xfrm>
        </p:spPr>
        <p:txBody>
          <a:bodyPr/>
          <a:lstStyle/>
          <a:p>
            <a:r>
              <a:rPr lang="en-IN" dirty="0">
                <a:latin typeface="Times New Roman" panose="02020603050405020304" pitchFamily="18" charset="0"/>
                <a:cs typeface="Times New Roman" panose="02020603050405020304" pitchFamily="18" charset="0"/>
              </a:rPr>
              <a:t>Event Analysis</a:t>
            </a:r>
          </a:p>
        </p:txBody>
      </p:sp>
      <p:pic>
        <p:nvPicPr>
          <p:cNvPr id="6" name="Picture 5">
            <a:extLst>
              <a:ext uri="{FF2B5EF4-FFF2-40B4-BE49-F238E27FC236}">
                <a16:creationId xmlns="" xmlns:a16="http://schemas.microsoft.com/office/drawing/2014/main" id="{297210F1-1219-850B-296D-5E13DF2702AF}"/>
              </a:ext>
            </a:extLst>
          </p:cNvPr>
          <p:cNvPicPr>
            <a:picLocks noChangeAspect="1"/>
          </p:cNvPicPr>
          <p:nvPr/>
        </p:nvPicPr>
        <p:blipFill>
          <a:blip r:embed="rId2"/>
          <a:stretch>
            <a:fillRect/>
          </a:stretch>
        </p:blipFill>
        <p:spPr>
          <a:xfrm>
            <a:off x="376519" y="942359"/>
            <a:ext cx="4342321" cy="2486641"/>
          </a:xfrm>
          <a:prstGeom prst="rect">
            <a:avLst/>
          </a:prstGeom>
        </p:spPr>
      </p:pic>
      <p:pic>
        <p:nvPicPr>
          <p:cNvPr id="8" name="Picture 7">
            <a:extLst>
              <a:ext uri="{FF2B5EF4-FFF2-40B4-BE49-F238E27FC236}">
                <a16:creationId xmlns="" xmlns:a16="http://schemas.microsoft.com/office/drawing/2014/main" id="{30812529-40C2-E68D-B081-36227FA6E91E}"/>
              </a:ext>
            </a:extLst>
          </p:cNvPr>
          <p:cNvPicPr>
            <a:picLocks noChangeAspect="1"/>
          </p:cNvPicPr>
          <p:nvPr/>
        </p:nvPicPr>
        <p:blipFill>
          <a:blip r:embed="rId3"/>
          <a:stretch>
            <a:fillRect/>
          </a:stretch>
        </p:blipFill>
        <p:spPr>
          <a:xfrm>
            <a:off x="376519" y="3534335"/>
            <a:ext cx="4342321" cy="2489947"/>
          </a:xfrm>
          <a:prstGeom prst="rect">
            <a:avLst/>
          </a:prstGeom>
        </p:spPr>
      </p:pic>
      <p:sp>
        <p:nvSpPr>
          <p:cNvPr id="9" name="TextBox 8">
            <a:extLst>
              <a:ext uri="{FF2B5EF4-FFF2-40B4-BE49-F238E27FC236}">
                <a16:creationId xmlns="" xmlns:a16="http://schemas.microsoft.com/office/drawing/2014/main" id="{60AC7580-F89E-5912-7217-CAB8B03EE6A5}"/>
              </a:ext>
            </a:extLst>
          </p:cNvPr>
          <p:cNvSpPr txBox="1"/>
          <p:nvPr/>
        </p:nvSpPr>
        <p:spPr>
          <a:xfrm>
            <a:off x="4908176" y="943704"/>
            <a:ext cx="6907305" cy="4970591"/>
          </a:xfrm>
          <a:prstGeom prst="rect">
            <a:avLst/>
          </a:prstGeom>
          <a:noFill/>
        </p:spPr>
        <p:txBody>
          <a:bodyPr wrap="square" rtlCol="0">
            <a:spAutoFit/>
          </a:bodyPr>
          <a:lstStyle/>
          <a:p>
            <a:pPr marL="457200" indent="-4572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Event Name "Screen View" has the highest event count, totaling 695K, while "My Interests Screen" has the lowest count with only 1 event. Additionally, an event named "Another Event Name Not Set" recorded zero events.</a:t>
            </a:r>
          </a:p>
          <a:p>
            <a:pPr marL="457200" indent="-4572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When considering event count per user, "Notification Dismiss" has the highest count with 95 events per user, while "My Interests Screen" has the lowest with only 1 event per user. "Another Event Name Not Set" recorded zero events per user.</a:t>
            </a:r>
          </a:p>
          <a:p>
            <a:pPr marL="457200" indent="-4572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"Notification Receive" achieved the highest number of conversions, totaling 95k, whereas "Promilo106 Campaign Interest" only recorded 20 conversions.</a:t>
            </a:r>
          </a:p>
          <a:p>
            <a:pPr algn="just"/>
            <a:endParaRPr lang="en-IN" dirty="0"/>
          </a:p>
        </p:txBody>
      </p:sp>
    </p:spTree>
    <p:extLst>
      <p:ext uri="{BB962C8B-B14F-4D97-AF65-F5344CB8AC3E}">
        <p14:creationId xmlns="" xmlns:p14="http://schemas.microsoft.com/office/powerpoint/2010/main" val="2470878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D4E8EE-BE0E-0C08-551E-92C8F85648AC}"/>
              </a:ext>
            </a:extLst>
          </p:cNvPr>
          <p:cNvSpPr>
            <a:spLocks noGrp="1"/>
          </p:cNvSpPr>
          <p:nvPr>
            <p:ph type="title"/>
          </p:nvPr>
        </p:nvSpPr>
        <p:spPr>
          <a:xfrm>
            <a:off x="663927" y="165847"/>
            <a:ext cx="10864145" cy="1257300"/>
          </a:xfrm>
        </p:spPr>
        <p:txBody>
          <a:bodyPr>
            <a:normAutofit/>
          </a:bodyPr>
          <a:lstStyle/>
          <a:p>
            <a:r>
              <a:rPr lang="en-IN" sz="4800" b="1" dirty="0">
                <a:latin typeface="Times New Roman" panose="02020603050405020304" pitchFamily="18" charset="0"/>
                <a:cs typeface="Times New Roman" panose="02020603050405020304" pitchFamily="18" charset="0"/>
              </a:rPr>
              <a:t>Recommendations For Event Analysis</a:t>
            </a:r>
            <a:endParaRPr lang="en-IN" dirty="0"/>
          </a:p>
        </p:txBody>
      </p:sp>
      <p:sp>
        <p:nvSpPr>
          <p:cNvPr id="3" name="TextBox 2">
            <a:extLst>
              <a:ext uri="{FF2B5EF4-FFF2-40B4-BE49-F238E27FC236}">
                <a16:creationId xmlns="" xmlns:a16="http://schemas.microsoft.com/office/drawing/2014/main" id="{CCE692A0-4084-3D49-5B69-66019EB69DA2}"/>
              </a:ext>
            </a:extLst>
          </p:cNvPr>
          <p:cNvSpPr txBox="1"/>
          <p:nvPr/>
        </p:nvSpPr>
        <p:spPr>
          <a:xfrm>
            <a:off x="914400" y="1423147"/>
            <a:ext cx="10018059" cy="5170646"/>
          </a:xfrm>
          <a:prstGeom prst="rect">
            <a:avLst/>
          </a:prstGeom>
          <a:noFill/>
        </p:spPr>
        <p:txBody>
          <a:bodyPr wrap="square" rtlCol="0">
            <a:spAutoFit/>
          </a:bodyPr>
          <a:lstStyle/>
          <a:p>
            <a:pPr marL="342900" indent="-342900" algn="just">
              <a:buFont typeface="+mj-lt"/>
              <a:buAutoNum type="arabicPeriod"/>
            </a:pPr>
            <a:r>
              <a:rPr lang="en-US" sz="2400" b="0" i="0" dirty="0">
                <a:solidFill>
                  <a:srgbClr val="ECECEC"/>
                </a:solidFill>
                <a:effectLst/>
                <a:latin typeface="Times New Roman" panose="02020603050405020304" pitchFamily="18" charset="0"/>
                <a:cs typeface="Times New Roman" panose="02020603050405020304" pitchFamily="18" charset="0"/>
              </a:rPr>
              <a:t>Investigate further the significance of "Screen View" events and optimize strategies to leverage this high event count for user engagement and conversions.</a:t>
            </a:r>
          </a:p>
          <a:p>
            <a:pPr marL="342900" indent="-342900" algn="just">
              <a:buFont typeface="+mj-lt"/>
              <a:buAutoNum type="arabicPeriod"/>
            </a:pPr>
            <a:r>
              <a:rPr lang="en-US" sz="2400" b="0" i="0" dirty="0">
                <a:solidFill>
                  <a:srgbClr val="ECECEC"/>
                </a:solidFill>
                <a:effectLst/>
                <a:latin typeface="Times New Roman" panose="02020603050405020304" pitchFamily="18" charset="0"/>
                <a:cs typeface="Times New Roman" panose="02020603050405020304" pitchFamily="18" charset="0"/>
              </a:rPr>
              <a:t>Explore ways to enhance user interaction and engagement on the "My Interests Screen" to increase its event count per user and potentially drive conversions.</a:t>
            </a:r>
          </a:p>
          <a:p>
            <a:pPr marL="342900" indent="-342900" algn="just">
              <a:buFont typeface="+mj-lt"/>
              <a:buAutoNum type="arabicPeriod"/>
            </a:pPr>
            <a:r>
              <a:rPr lang="en-US" sz="2400" b="0" i="0" dirty="0">
                <a:solidFill>
                  <a:srgbClr val="ECECEC"/>
                </a:solidFill>
                <a:effectLst/>
                <a:latin typeface="Times New Roman" panose="02020603050405020304" pitchFamily="18" charset="0"/>
                <a:cs typeface="Times New Roman" panose="02020603050405020304" pitchFamily="18" charset="0"/>
              </a:rPr>
              <a:t>Analyze the events labeled "Another Event Name Not Set" to understand why they recorded zero events and consider refining tracking or addressing any issues causing this lack of data.</a:t>
            </a:r>
          </a:p>
          <a:p>
            <a:pPr marL="342900" indent="-342900" algn="just">
              <a:buFont typeface="+mj-lt"/>
              <a:buAutoNum type="arabicPeriod"/>
            </a:pPr>
            <a:r>
              <a:rPr lang="en-US" sz="2400" b="0" i="0" dirty="0">
                <a:solidFill>
                  <a:srgbClr val="ECECEC"/>
                </a:solidFill>
                <a:effectLst/>
                <a:latin typeface="Times New Roman" panose="02020603050405020304" pitchFamily="18" charset="0"/>
                <a:cs typeface="Times New Roman" panose="02020603050405020304" pitchFamily="18" charset="0"/>
              </a:rPr>
              <a:t>Allocate resources towards campaigns or strategies related to "Notification Receive" due to its significant impact on conversions, while also considering ways to improve performance for "Promilo106 Campaign Interest" to boost conversions further.</a:t>
            </a:r>
          </a:p>
          <a:p>
            <a:endParaRPr lang="en-IN" dirty="0"/>
          </a:p>
        </p:txBody>
      </p:sp>
    </p:spTree>
    <p:extLst>
      <p:ext uri="{BB962C8B-B14F-4D97-AF65-F5344CB8AC3E}">
        <p14:creationId xmlns="" xmlns:p14="http://schemas.microsoft.com/office/powerpoint/2010/main" val="642653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A1B5CA-0E15-5C24-0690-8EA43DFAB403}"/>
              </a:ext>
            </a:extLst>
          </p:cNvPr>
          <p:cNvSpPr>
            <a:spLocks noGrp="1"/>
          </p:cNvSpPr>
          <p:nvPr>
            <p:ph type="title"/>
          </p:nvPr>
        </p:nvSpPr>
        <p:spPr>
          <a:xfrm>
            <a:off x="-94130" y="-143436"/>
            <a:ext cx="7004839" cy="1257300"/>
          </a:xfrm>
        </p:spPr>
        <p:txBody>
          <a:bodyPr/>
          <a:lstStyle/>
          <a:p>
            <a:r>
              <a:rPr lang="en-IN" b="0" i="0" dirty="0">
                <a:solidFill>
                  <a:srgbClr val="ECECEC"/>
                </a:solidFill>
                <a:effectLst/>
                <a:latin typeface="Times New Roman" panose="02020603050405020304" pitchFamily="18" charset="0"/>
                <a:cs typeface="Times New Roman" panose="02020603050405020304" pitchFamily="18" charset="0"/>
              </a:rPr>
              <a:t>Pages and Screens Analysis</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C838A277-CF74-C19F-DA35-C5FB1C5CB9A1}"/>
              </a:ext>
            </a:extLst>
          </p:cNvPr>
          <p:cNvPicPr>
            <a:picLocks noChangeAspect="1"/>
          </p:cNvPicPr>
          <p:nvPr/>
        </p:nvPicPr>
        <p:blipFill>
          <a:blip r:embed="rId2"/>
          <a:stretch>
            <a:fillRect/>
          </a:stretch>
        </p:blipFill>
        <p:spPr>
          <a:xfrm>
            <a:off x="402876" y="956817"/>
            <a:ext cx="3801005" cy="2362530"/>
          </a:xfrm>
          <a:prstGeom prst="rect">
            <a:avLst/>
          </a:prstGeom>
        </p:spPr>
      </p:pic>
      <p:pic>
        <p:nvPicPr>
          <p:cNvPr id="6" name="Picture 5">
            <a:extLst>
              <a:ext uri="{FF2B5EF4-FFF2-40B4-BE49-F238E27FC236}">
                <a16:creationId xmlns="" xmlns:a16="http://schemas.microsoft.com/office/drawing/2014/main" id="{62818192-488D-3715-3879-F4291602F175}"/>
              </a:ext>
            </a:extLst>
          </p:cNvPr>
          <p:cNvPicPr>
            <a:picLocks noChangeAspect="1"/>
          </p:cNvPicPr>
          <p:nvPr/>
        </p:nvPicPr>
        <p:blipFill>
          <a:blip r:embed="rId3"/>
          <a:stretch>
            <a:fillRect/>
          </a:stretch>
        </p:blipFill>
        <p:spPr>
          <a:xfrm>
            <a:off x="402876" y="3538654"/>
            <a:ext cx="3801005" cy="2333951"/>
          </a:xfrm>
          <a:prstGeom prst="rect">
            <a:avLst/>
          </a:prstGeom>
        </p:spPr>
      </p:pic>
      <p:sp>
        <p:nvSpPr>
          <p:cNvPr id="7" name="TextBox 6">
            <a:extLst>
              <a:ext uri="{FF2B5EF4-FFF2-40B4-BE49-F238E27FC236}">
                <a16:creationId xmlns="" xmlns:a16="http://schemas.microsoft.com/office/drawing/2014/main" id="{0A54216A-9E1E-D30B-2F93-5D7518F8E4A7}"/>
              </a:ext>
            </a:extLst>
          </p:cNvPr>
          <p:cNvSpPr txBox="1"/>
          <p:nvPr/>
        </p:nvSpPr>
        <p:spPr>
          <a:xfrm>
            <a:off x="4355718" y="956817"/>
            <a:ext cx="7433406" cy="5678478"/>
          </a:xfrm>
          <a:prstGeom prst="rect">
            <a:avLst/>
          </a:prstGeom>
          <a:noFill/>
        </p:spPr>
        <p:txBody>
          <a:bodyPr wrap="square" rtlCol="0">
            <a:spAutoFit/>
          </a:bodyPr>
          <a:lstStyle/>
          <a:p>
            <a:pPr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In Page Path and Screen Class by Views per User, Flutter has the highest number of viewers with 18.0 views per user, accounting for 14%, while UI Alert Controller has the lowest with only 1 view per user, representing a decrease of 7%.</a:t>
            </a:r>
          </a:p>
          <a:p>
            <a:pPr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In Page Path and Screen Class by Conversion, the category "Not Set" leads with 88,518 conversions, making up 98% of the total. </a:t>
            </a:r>
          </a:p>
          <a:p>
            <a:pPr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Conversely, PH Picker View Controller, SL Compose View Controller, Campaign Meeting, CAM Image Picker Camera View Controller, UI Alert Controller, Campaign Interest, Calculator One, UI Activity View Success Controller, UI Activity Content View Controller, Calculator Two, SF Authentication View Controller, My Profile Professional, Custom Tab Activity, SF Safari View Controller, and Checkout Activity all have zero conversions.</a:t>
            </a:r>
          </a:p>
          <a:p>
            <a:endParaRPr lang="en-IN" dirty="0"/>
          </a:p>
        </p:txBody>
      </p:sp>
    </p:spTree>
    <p:extLst>
      <p:ext uri="{BB962C8B-B14F-4D97-AF65-F5344CB8AC3E}">
        <p14:creationId xmlns="" xmlns:p14="http://schemas.microsoft.com/office/powerpoint/2010/main" val="1071161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307128-3C9B-4C34-3821-7B1DD3315D5F}"/>
              </a:ext>
            </a:extLst>
          </p:cNvPr>
          <p:cNvSpPr>
            <a:spLocks noGrp="1"/>
          </p:cNvSpPr>
          <p:nvPr>
            <p:ph type="title"/>
          </p:nvPr>
        </p:nvSpPr>
        <p:spPr>
          <a:xfrm>
            <a:off x="630309" y="0"/>
            <a:ext cx="10931381" cy="1257300"/>
          </a:xfrm>
        </p:spPr>
        <p:txBody>
          <a:bodyPr>
            <a:normAutofit fontScale="90000"/>
          </a:bodyPr>
          <a:lstStyle/>
          <a:p>
            <a:r>
              <a:rPr lang="en-IN" sz="4400" b="1" dirty="0">
                <a:latin typeface="Times New Roman" panose="02020603050405020304" pitchFamily="18" charset="0"/>
                <a:cs typeface="Times New Roman" panose="02020603050405020304" pitchFamily="18" charset="0"/>
              </a:rPr>
              <a:t>Recommendations For Page and Screen Analysis</a:t>
            </a:r>
            <a:endParaRPr lang="en-IN" dirty="0"/>
          </a:p>
        </p:txBody>
      </p:sp>
      <p:sp>
        <p:nvSpPr>
          <p:cNvPr id="3" name="TextBox 2">
            <a:extLst>
              <a:ext uri="{FF2B5EF4-FFF2-40B4-BE49-F238E27FC236}">
                <a16:creationId xmlns="" xmlns:a16="http://schemas.microsoft.com/office/drawing/2014/main" id="{98B89B8D-BC7C-7378-DCDF-C3FA6642CDD6}"/>
              </a:ext>
            </a:extLst>
          </p:cNvPr>
          <p:cNvSpPr txBox="1"/>
          <p:nvPr/>
        </p:nvSpPr>
        <p:spPr>
          <a:xfrm>
            <a:off x="1270207" y="1257300"/>
            <a:ext cx="9359153" cy="3970318"/>
          </a:xfrm>
          <a:prstGeom prst="rect">
            <a:avLst/>
          </a:prstGeom>
          <a:noFill/>
        </p:spPr>
        <p:txBody>
          <a:bodyPr wrap="square" rtlCol="0">
            <a:spAutoFit/>
          </a:bodyPr>
          <a:lstStyle/>
          <a:p>
            <a:pPr marL="514350" indent="-514350" algn="l">
              <a:buFont typeface="+mj-lt"/>
              <a:buAutoNum type="arabicPeriod"/>
            </a:pPr>
            <a:r>
              <a:rPr lang="en-US" sz="2800" b="0" i="0" dirty="0">
                <a:solidFill>
                  <a:srgbClr val="ECECEC"/>
                </a:solidFill>
                <a:effectLst/>
                <a:latin typeface="Times New Roman" panose="02020603050405020304" pitchFamily="18" charset="0"/>
                <a:cs typeface="Times New Roman" panose="02020603050405020304" pitchFamily="18" charset="0"/>
              </a:rPr>
              <a:t>Capitalize on the popularity of Flutter by optimizing content and features to further engage users and potentially drive conversions.</a:t>
            </a:r>
          </a:p>
          <a:p>
            <a:pPr marL="514350" indent="-514350" algn="l">
              <a:buFont typeface="+mj-lt"/>
              <a:buAutoNum type="arabicPeriod"/>
            </a:pPr>
            <a:r>
              <a:rPr lang="en-US" sz="2800" b="0" i="0" dirty="0">
                <a:solidFill>
                  <a:srgbClr val="ECECEC"/>
                </a:solidFill>
                <a:effectLst/>
                <a:latin typeface="Times New Roman" panose="02020603050405020304" pitchFamily="18" charset="0"/>
                <a:cs typeface="Times New Roman" panose="02020603050405020304" pitchFamily="18" charset="0"/>
              </a:rPr>
              <a:t>Investigate and address any issues or barriers preventing conversions in the mentioned categories, ensuring seamless user experiences and effective conversion funnels.</a:t>
            </a:r>
          </a:p>
          <a:p>
            <a:pPr marL="514350" indent="-514350" algn="l">
              <a:buFont typeface="+mj-lt"/>
              <a:buAutoNum type="arabicPeriod"/>
            </a:pPr>
            <a:r>
              <a:rPr lang="en-US" sz="2800" b="0" i="0" dirty="0">
                <a:solidFill>
                  <a:srgbClr val="ECECEC"/>
                </a:solidFill>
                <a:effectLst/>
                <a:latin typeface="Times New Roman" panose="02020603050405020304" pitchFamily="18" charset="0"/>
                <a:cs typeface="Times New Roman" panose="02020603050405020304" pitchFamily="18" charset="0"/>
              </a:rPr>
              <a:t>Consider reallocating resources or revising strategies for features and categories with low viewer or conversion rates to maximize overall performance.</a:t>
            </a:r>
          </a:p>
        </p:txBody>
      </p:sp>
    </p:spTree>
    <p:extLst>
      <p:ext uri="{BB962C8B-B14F-4D97-AF65-F5344CB8AC3E}">
        <p14:creationId xmlns="" xmlns:p14="http://schemas.microsoft.com/office/powerpoint/2010/main" val="706608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F809B1-1E18-25DE-4875-1D99A737CCF1}"/>
              </a:ext>
            </a:extLst>
          </p:cNvPr>
          <p:cNvSpPr>
            <a:spLocks noGrp="1"/>
          </p:cNvSpPr>
          <p:nvPr>
            <p:ph type="title"/>
          </p:nvPr>
        </p:nvSpPr>
        <p:spPr>
          <a:xfrm>
            <a:off x="-941899" y="-143435"/>
            <a:ext cx="10353762" cy="1257300"/>
          </a:xfrm>
        </p:spPr>
        <p:txBody>
          <a:bodyPr/>
          <a:lstStyle/>
          <a:p>
            <a:r>
              <a:rPr lang="en-IN" b="1" dirty="0">
                <a:latin typeface="Times New Roman" panose="02020603050405020304" pitchFamily="18" charset="0"/>
                <a:cs typeface="Times New Roman" panose="02020603050405020304" pitchFamily="18" charset="0"/>
              </a:rPr>
              <a:t>Country and City-Wise Analysis</a:t>
            </a:r>
          </a:p>
        </p:txBody>
      </p:sp>
      <p:pic>
        <p:nvPicPr>
          <p:cNvPr id="4" name="Picture 3">
            <a:extLst>
              <a:ext uri="{FF2B5EF4-FFF2-40B4-BE49-F238E27FC236}">
                <a16:creationId xmlns="" xmlns:a16="http://schemas.microsoft.com/office/drawing/2014/main" id="{370470BF-0C71-19CA-F9CB-A3F6F5614267}"/>
              </a:ext>
            </a:extLst>
          </p:cNvPr>
          <p:cNvPicPr>
            <a:picLocks noChangeAspect="1"/>
          </p:cNvPicPr>
          <p:nvPr/>
        </p:nvPicPr>
        <p:blipFill>
          <a:blip r:embed="rId2"/>
          <a:stretch>
            <a:fillRect/>
          </a:stretch>
        </p:blipFill>
        <p:spPr>
          <a:xfrm>
            <a:off x="336711" y="918129"/>
            <a:ext cx="4391638" cy="2762636"/>
          </a:xfrm>
          <a:prstGeom prst="rect">
            <a:avLst/>
          </a:prstGeom>
        </p:spPr>
      </p:pic>
      <p:pic>
        <p:nvPicPr>
          <p:cNvPr id="6" name="Picture 5">
            <a:extLst>
              <a:ext uri="{FF2B5EF4-FFF2-40B4-BE49-F238E27FC236}">
                <a16:creationId xmlns="" xmlns:a16="http://schemas.microsoft.com/office/drawing/2014/main" id="{22D9700D-2142-B69C-6742-46D49070A274}"/>
              </a:ext>
            </a:extLst>
          </p:cNvPr>
          <p:cNvPicPr>
            <a:picLocks noChangeAspect="1"/>
          </p:cNvPicPr>
          <p:nvPr/>
        </p:nvPicPr>
        <p:blipFill>
          <a:blip r:embed="rId3"/>
          <a:stretch>
            <a:fillRect/>
          </a:stretch>
        </p:blipFill>
        <p:spPr>
          <a:xfrm>
            <a:off x="336711" y="3821009"/>
            <a:ext cx="4391638" cy="2819794"/>
          </a:xfrm>
          <a:prstGeom prst="rect">
            <a:avLst/>
          </a:prstGeom>
        </p:spPr>
      </p:pic>
      <p:sp>
        <p:nvSpPr>
          <p:cNvPr id="8" name="TextBox 7">
            <a:extLst>
              <a:ext uri="{FF2B5EF4-FFF2-40B4-BE49-F238E27FC236}">
                <a16:creationId xmlns="" xmlns:a16="http://schemas.microsoft.com/office/drawing/2014/main" id="{7398A51B-C422-6B92-B88D-C83EBFD5A995}"/>
              </a:ext>
            </a:extLst>
          </p:cNvPr>
          <p:cNvSpPr txBox="1"/>
          <p:nvPr/>
        </p:nvSpPr>
        <p:spPr>
          <a:xfrm>
            <a:off x="5432611" y="1582340"/>
            <a:ext cx="5930153" cy="3693319"/>
          </a:xfrm>
          <a:prstGeom prst="rect">
            <a:avLst/>
          </a:prstGeom>
          <a:noFill/>
        </p:spPr>
        <p:txBody>
          <a:bodyPr wrap="square" rtlCol="0">
            <a:spAutoFit/>
          </a:bodyPr>
          <a:lstStyle/>
          <a:p>
            <a:pPr marL="342900" indent="-342900" algn="just">
              <a:buFont typeface="+mj-lt"/>
              <a:buAutoNum type="arabicPeriod"/>
            </a:pPr>
            <a:r>
              <a:rPr lang="en-US" sz="2400" b="0" i="0" dirty="0">
                <a:solidFill>
                  <a:srgbClr val="ECECEC"/>
                </a:solidFill>
                <a:effectLst/>
                <a:latin typeface="Times New Roman" panose="02020603050405020304" pitchFamily="18" charset="0"/>
                <a:cs typeface="Times New Roman" panose="02020603050405020304" pitchFamily="18" charset="0"/>
              </a:rPr>
              <a:t>In country-wise analysis, India has the highest number of conversions with approximately 192K, constituting 99%. Sri Lanka has a lower conversion rate at 0.33%, and Kenya shows zero conversions.</a:t>
            </a:r>
          </a:p>
          <a:p>
            <a:pPr marL="342900" indent="-342900" algn="just">
              <a:buFont typeface="+mj-lt"/>
              <a:buAutoNum type="arabicPeriod"/>
            </a:pPr>
            <a:r>
              <a:rPr lang="en-US" sz="2400" b="0" i="0" dirty="0">
                <a:solidFill>
                  <a:srgbClr val="ECECEC"/>
                </a:solidFill>
                <a:effectLst/>
                <a:latin typeface="Times New Roman" panose="02020603050405020304" pitchFamily="18" charset="0"/>
                <a:cs typeface="Times New Roman" panose="02020603050405020304" pitchFamily="18" charset="0"/>
              </a:rPr>
              <a:t>In city-wise conversion, Bengaluru stands out with the highest count at 63K. However, several other cities have low conversion counts, some even as low as 1.</a:t>
            </a:r>
          </a:p>
          <a:p>
            <a:endParaRPr lang="en-IN" dirty="0"/>
          </a:p>
        </p:txBody>
      </p:sp>
    </p:spTree>
    <p:extLst>
      <p:ext uri="{BB962C8B-B14F-4D97-AF65-F5344CB8AC3E}">
        <p14:creationId xmlns="" xmlns:p14="http://schemas.microsoft.com/office/powerpoint/2010/main" val="1347463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3D717F-799C-F9A5-23AD-F6F57BEC0B68}"/>
              </a:ext>
            </a:extLst>
          </p:cNvPr>
          <p:cNvSpPr>
            <a:spLocks noGrp="1"/>
          </p:cNvSpPr>
          <p:nvPr>
            <p:ph type="title"/>
          </p:nvPr>
        </p:nvSpPr>
        <p:spPr>
          <a:xfrm>
            <a:off x="508443" y="166980"/>
            <a:ext cx="11175111" cy="1257300"/>
          </a:xfrm>
        </p:spPr>
        <p:txBody>
          <a:bodyPr>
            <a:normAutofit fontScale="90000"/>
          </a:bodyPr>
          <a:lstStyle/>
          <a:p>
            <a:r>
              <a:rPr lang="en-IN" sz="4800" b="1" dirty="0">
                <a:latin typeface="Times New Roman" panose="02020603050405020304" pitchFamily="18" charset="0"/>
                <a:cs typeface="Times New Roman" panose="02020603050405020304" pitchFamily="18" charset="0"/>
              </a:rPr>
              <a:t>Recommendations For Country and City-Wise Analysis</a:t>
            </a:r>
            <a:endParaRPr lang="en-IN" dirty="0"/>
          </a:p>
        </p:txBody>
      </p:sp>
      <p:sp>
        <p:nvSpPr>
          <p:cNvPr id="3" name="TextBox 2">
            <a:extLst>
              <a:ext uri="{FF2B5EF4-FFF2-40B4-BE49-F238E27FC236}">
                <a16:creationId xmlns="" xmlns:a16="http://schemas.microsoft.com/office/drawing/2014/main" id="{1E395AC4-BB18-31BE-3350-C644FD700010}"/>
              </a:ext>
            </a:extLst>
          </p:cNvPr>
          <p:cNvSpPr txBox="1"/>
          <p:nvPr/>
        </p:nvSpPr>
        <p:spPr>
          <a:xfrm>
            <a:off x="1118347" y="1799665"/>
            <a:ext cx="9955305" cy="4262705"/>
          </a:xfrm>
          <a:prstGeom prst="rect">
            <a:avLst/>
          </a:prstGeom>
          <a:noFill/>
        </p:spPr>
        <p:txBody>
          <a:bodyPr wrap="square" rtlCol="0">
            <a:spAutoFit/>
          </a:bodyPr>
          <a:lstStyle/>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Focus on leveraging the high conversion rate in India by tailoring marketing strategies and content to the Indian audience.</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Investigate the factors contributing to the low conversion rates in Sri Lanka and address them to potentially increase engagement and conversions.</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Analyze the reasons behind the zero conversions in Kenya and explore ways to improve user engagement and conversion opportunities in that region.</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In city-wise conversion, assess the performance of Bengaluru to identify successful strategies that can be applied to other cities with lower conversion counts.</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Implement targeted marketing campaigns or features to boost engagement and conversions in cities with low conversion counts.</a:t>
            </a:r>
          </a:p>
          <a:p>
            <a:endParaRPr lang="en-IN" dirty="0"/>
          </a:p>
        </p:txBody>
      </p:sp>
    </p:spTree>
    <p:extLst>
      <p:ext uri="{BB962C8B-B14F-4D97-AF65-F5344CB8AC3E}">
        <p14:creationId xmlns="" xmlns:p14="http://schemas.microsoft.com/office/powerpoint/2010/main" val="26825141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{6BE62E78-50EC-45FE-8A9E-46E56C8A5EBA}tf00934815_win32</Template>
  <TotalTime>215</TotalTime>
  <Words>1780</Words>
  <Application>Microsoft Office PowerPoint</Application>
  <PresentationFormat>Custom</PresentationFormat>
  <Paragraphs>72</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SlateVTI</vt:lpstr>
      <vt:lpstr>Data Analysis For Optimizing User Engagement: App &amp; Website Installations</vt:lpstr>
      <vt:lpstr>Channel Entry Analysis</vt:lpstr>
      <vt:lpstr>Recommendations For Channel Entry Analysis</vt:lpstr>
      <vt:lpstr>Event Analysis</vt:lpstr>
      <vt:lpstr>Recommendations For Event Analysis</vt:lpstr>
      <vt:lpstr>Pages and Screens Analysis</vt:lpstr>
      <vt:lpstr>Recommendations For Page and Screen Analysis</vt:lpstr>
      <vt:lpstr>Country and City-Wise Analysis</vt:lpstr>
      <vt:lpstr>Recommendations For Country and City-Wise Analysis</vt:lpstr>
      <vt:lpstr>User Age and Gender Conversion Analysis</vt:lpstr>
      <vt:lpstr>Recommendations For Age and Gender Conversion Analysis</vt:lpstr>
      <vt:lpstr>User Interest Analysis</vt:lpstr>
      <vt:lpstr>Recommendations For User Interest Analysis</vt:lpstr>
      <vt:lpstr>Google Ads Campaign Analysis</vt:lpstr>
      <vt:lpstr>Slide 15</vt:lpstr>
      <vt:lpstr>Recommendations For Google Ads Analysis</vt:lpstr>
      <vt:lpstr>Recommendations For Google Ads Analysis</vt:lpstr>
      <vt:lpstr>Slide 18</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For Optimizing User Engagement: App &amp; Website Installations</dc:title>
  <dc:creator>Logambal J</dc:creator>
  <cp:lastModifiedBy>welcome</cp:lastModifiedBy>
  <cp:revision>5</cp:revision>
  <dcterms:created xsi:type="dcterms:W3CDTF">2024-02-18T02:09:21Z</dcterms:created>
  <dcterms:modified xsi:type="dcterms:W3CDTF">2024-02-29T04:20:04Z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